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Lst>
  <p:sldSz cx="18288000" cy="10287000"/>
  <p:notesSz cx="6858000" cy="9144000"/>
  <p:embeddedFontLst>
    <p:embeddedFont>
      <p:font typeface="Agrandir Bold" panose="020B0604020202020204" charset="0"/>
      <p:regular r:id="rId11"/>
    </p:embeddedFont>
    <p:embeddedFont>
      <p:font typeface="Anton" pitchFamily="2" charset="0"/>
      <p:regular r:id="rId12"/>
    </p:embeddedFont>
    <p:embeddedFont>
      <p:font typeface="Canva Sans Bold" panose="020B0604020202020204" charset="0"/>
      <p:regular r:id="rId13"/>
    </p:embeddedFont>
    <p:embeddedFont>
      <p:font typeface="Inter Bold" panose="020B0604020202020204" charset="0"/>
      <p:regular r:id="rId14"/>
    </p:embeddedFont>
    <p:embeddedFont>
      <p:font typeface="League Spartan" panose="020B0604020202020204" charset="0"/>
      <p:regular r:id="rId15"/>
    </p:embeddedFont>
    <p:embeddedFont>
      <p:font typeface="Lora Bold" panose="020B0604020202020204" charset="0"/>
      <p:regular r:id="rId16"/>
    </p:embeddedFont>
    <p:embeddedFont>
      <p:font typeface="Poppins" panose="00000500000000000000" pitchFamily="2" charset="0"/>
      <p:regular r:id="rId17"/>
    </p:embeddedFont>
    <p:embeddedFont>
      <p:font typeface="Poppins Bold" panose="00000800000000000000" charset="0"/>
      <p:regular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46" d="100"/>
          <a:sy n="46" d="100"/>
        </p:scale>
        <p:origin x="756" y="4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3.fntdata"/><Relationship Id="rId18"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font" Target="fonts/font2.fntdata"/><Relationship Id="rId17"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font" Target="fonts/font6.fntdata"/><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4.fntdata"/><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3/25/2024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4="http://schemas.microsoft.com/office/powerpoint/2010/main" Requires="p14">
      <p:transition spd="slow" p14:dur="1250">
        <p:push dir="u"/>
      </p:transition>
    </mc:Choice>
    <mc:Fallback>
      <p:transition spd="slow">
        <p:push dir="u"/>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4="http://schemas.microsoft.com/office/powerpoint/2010/main" Requires="p14">
      <p:transition spd="slow" p14:dur="1250">
        <p:push dir="u"/>
      </p:transition>
    </mc:Choice>
    <mc:Fallback>
      <p:transition spd="slow">
        <p:push dir="u"/>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4="http://schemas.microsoft.com/office/powerpoint/2010/main" Requires="p14">
      <p:transition spd="slow" p14:dur="1250">
        <p:push dir="u"/>
      </p:transition>
    </mc:Choice>
    <mc:Fallback>
      <p:transition spd="slow">
        <p:push dir="u"/>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4="http://schemas.microsoft.com/office/powerpoint/2010/main" Requires="p14">
      <p:transition spd="slow" p14:dur="1250">
        <p:push dir="u"/>
      </p:transition>
    </mc:Choice>
    <mc:Fallback>
      <p:transition spd="slow">
        <p:push dir="u"/>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4="http://schemas.microsoft.com/office/powerpoint/2010/main" Requires="p14">
      <p:transition spd="slow" p14:dur="1250">
        <p:push dir="u"/>
      </p:transition>
    </mc:Choice>
    <mc:Fallback>
      <p:transition spd="slow">
        <p:push dir="u"/>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3/25/2024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4="http://schemas.microsoft.com/office/powerpoint/2010/main" Requires="p14">
      <p:transition spd="slow" p14:dur="1250">
        <p:push dir="u"/>
      </p:transition>
    </mc:Choice>
    <mc:Fallback>
      <p:transition spd="slow">
        <p:push dir="u"/>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3/25/2024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4="http://schemas.microsoft.com/office/powerpoint/2010/main" Requires="p14">
      <p:transition spd="slow" p14:dur="1250">
        <p:push dir="u"/>
      </p:transition>
    </mc:Choice>
    <mc:Fallback>
      <p:transition spd="slow">
        <p:push dir="u"/>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3/25/2024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4="http://schemas.microsoft.com/office/powerpoint/2010/main" Requires="p14">
      <p:transition spd="slow" p14:dur="1250">
        <p:push dir="u"/>
      </p:transition>
    </mc:Choice>
    <mc:Fallback>
      <p:transition spd="slow">
        <p:push dir="u"/>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3/25/2024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4="http://schemas.microsoft.com/office/powerpoint/2010/main" Requires="p14">
      <p:transition spd="slow" p14:dur="1250">
        <p:push dir="u"/>
      </p:transition>
    </mc:Choice>
    <mc:Fallback>
      <p:transition spd="slow">
        <p:push dir="u"/>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4="http://schemas.microsoft.com/office/powerpoint/2010/main" Requires="p14">
      <p:transition spd="slow" p14:dur="1250">
        <p:push dir="u"/>
      </p:transition>
    </mc:Choice>
    <mc:Fallback>
      <p:transition spd="slow">
        <p:push dir="u"/>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4="http://schemas.microsoft.com/office/powerpoint/2010/main" Requires="p14">
      <p:transition spd="slow" p14:dur="1250">
        <p:push dir="u"/>
      </p:transition>
    </mc:Choice>
    <mc:Fallback>
      <p:transition spd="slow">
        <p:push dir="u"/>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3/25/2024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p14="http://schemas.microsoft.com/office/powerpoint/2010/main" Requires="p14">
      <p:transition spd="slow" p14:dur="1250">
        <p:push dir="u"/>
      </p:transition>
    </mc:Choice>
    <mc:Fallback>
      <p:transition spd="slow">
        <p:push dir="u"/>
      </p:transition>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6.svg"/><Relationship Id="rId7" Type="http://schemas.openxmlformats.org/officeDocument/2006/relationships/image" Target="../media/image10.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svg"/><Relationship Id="rId7" Type="http://schemas.openxmlformats.org/officeDocument/2006/relationships/image" Target="../media/image23.sv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svg"/><Relationship Id="rId4" Type="http://schemas.openxmlformats.org/officeDocument/2006/relationships/image" Target="../media/image20.png"/><Relationship Id="rId9" Type="http://schemas.openxmlformats.org/officeDocument/2006/relationships/image" Target="../media/image25.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48456B"/>
        </a:solidFill>
        <a:effectLst/>
      </p:bgPr>
    </p:bg>
    <p:spTree>
      <p:nvGrpSpPr>
        <p:cNvPr id="1" name=""/>
        <p:cNvGrpSpPr/>
        <p:nvPr/>
      </p:nvGrpSpPr>
      <p:grpSpPr>
        <a:xfrm>
          <a:off x="0" y="0"/>
          <a:ext cx="0" cy="0"/>
          <a:chOff x="0" y="0"/>
          <a:chExt cx="0" cy="0"/>
        </a:xfrm>
      </p:grpSpPr>
      <p:grpSp>
        <p:nvGrpSpPr>
          <p:cNvPr id="2" name="Group 2"/>
          <p:cNvGrpSpPr/>
          <p:nvPr/>
        </p:nvGrpSpPr>
        <p:grpSpPr>
          <a:xfrm>
            <a:off x="1302095" y="3464"/>
            <a:ext cx="1678087" cy="3545859"/>
            <a:chOff x="0" y="0"/>
            <a:chExt cx="441965" cy="933889"/>
          </a:xfrm>
        </p:grpSpPr>
        <p:sp>
          <p:nvSpPr>
            <p:cNvPr id="3" name="Freeform 3"/>
            <p:cNvSpPr/>
            <p:nvPr/>
          </p:nvSpPr>
          <p:spPr>
            <a:xfrm>
              <a:off x="0" y="0"/>
              <a:ext cx="441965" cy="933889"/>
            </a:xfrm>
            <a:custGeom>
              <a:avLst/>
              <a:gdLst/>
              <a:ahLst/>
              <a:cxnLst/>
              <a:rect l="l" t="t" r="r" b="b"/>
              <a:pathLst>
                <a:path w="441965" h="933889">
                  <a:moveTo>
                    <a:pt x="0" y="0"/>
                  </a:moveTo>
                  <a:lnTo>
                    <a:pt x="441965" y="0"/>
                  </a:lnTo>
                  <a:lnTo>
                    <a:pt x="441965" y="933889"/>
                  </a:lnTo>
                  <a:lnTo>
                    <a:pt x="0" y="933889"/>
                  </a:lnTo>
                  <a:close/>
                </a:path>
              </a:pathLst>
            </a:custGeom>
            <a:solidFill>
              <a:srgbClr val="69ADD4"/>
            </a:solidFill>
          </p:spPr>
          <p:txBody>
            <a:bodyPr/>
            <a:lstStyle/>
            <a:p>
              <a:endParaRPr lang="en-US"/>
            </a:p>
          </p:txBody>
        </p:sp>
        <p:sp>
          <p:nvSpPr>
            <p:cNvPr id="4" name="TextBox 4"/>
            <p:cNvSpPr txBox="1"/>
            <p:nvPr/>
          </p:nvSpPr>
          <p:spPr>
            <a:xfrm>
              <a:off x="0" y="-38100"/>
              <a:ext cx="441965" cy="971989"/>
            </a:xfrm>
            <a:prstGeom prst="rect">
              <a:avLst/>
            </a:prstGeom>
          </p:spPr>
          <p:txBody>
            <a:bodyPr lIns="50800" tIns="50800" rIns="50800" bIns="50800" rtlCol="0" anchor="ctr"/>
            <a:lstStyle/>
            <a:p>
              <a:pPr algn="ctr">
                <a:lnSpc>
                  <a:spcPts val="2659"/>
                </a:lnSpc>
                <a:spcBef>
                  <a:spcPct val="0"/>
                </a:spcBef>
              </a:pPr>
              <a:endParaRPr/>
            </a:p>
          </p:txBody>
        </p:sp>
      </p:grpSp>
      <p:sp>
        <p:nvSpPr>
          <p:cNvPr id="5" name="AutoShape 5"/>
          <p:cNvSpPr/>
          <p:nvPr/>
        </p:nvSpPr>
        <p:spPr>
          <a:xfrm>
            <a:off x="1302095" y="4076700"/>
            <a:ext cx="1678087" cy="0"/>
          </a:xfrm>
          <a:prstGeom prst="line">
            <a:avLst/>
          </a:prstGeom>
          <a:ln w="114300" cap="flat">
            <a:solidFill>
              <a:srgbClr val="FFFFFF"/>
            </a:solidFill>
            <a:prstDash val="solid"/>
            <a:headEnd type="none" w="sm" len="sm"/>
            <a:tailEnd type="none" w="sm" len="sm"/>
          </a:ln>
        </p:spPr>
        <p:txBody>
          <a:bodyPr/>
          <a:lstStyle/>
          <a:p>
            <a:endParaRPr lang="en-US"/>
          </a:p>
        </p:txBody>
      </p:sp>
      <p:grpSp>
        <p:nvGrpSpPr>
          <p:cNvPr id="6" name="Group 6"/>
          <p:cNvGrpSpPr/>
          <p:nvPr/>
        </p:nvGrpSpPr>
        <p:grpSpPr>
          <a:xfrm>
            <a:off x="9339729" y="0"/>
            <a:ext cx="8948271" cy="10287000"/>
            <a:chOff x="0" y="0"/>
            <a:chExt cx="2356746" cy="2709333"/>
          </a:xfrm>
        </p:grpSpPr>
        <p:sp>
          <p:nvSpPr>
            <p:cNvPr id="7" name="Freeform 7"/>
            <p:cNvSpPr/>
            <p:nvPr/>
          </p:nvSpPr>
          <p:spPr>
            <a:xfrm>
              <a:off x="0" y="0"/>
              <a:ext cx="2356746" cy="2709333"/>
            </a:xfrm>
            <a:custGeom>
              <a:avLst/>
              <a:gdLst/>
              <a:ahLst/>
              <a:cxnLst/>
              <a:rect l="l" t="t" r="r" b="b"/>
              <a:pathLst>
                <a:path w="2356746" h="2709333">
                  <a:moveTo>
                    <a:pt x="0" y="0"/>
                  </a:moveTo>
                  <a:lnTo>
                    <a:pt x="2356746" y="0"/>
                  </a:lnTo>
                  <a:lnTo>
                    <a:pt x="2356746" y="2709333"/>
                  </a:lnTo>
                  <a:lnTo>
                    <a:pt x="0" y="2709333"/>
                  </a:lnTo>
                  <a:close/>
                </a:path>
              </a:pathLst>
            </a:custGeom>
            <a:solidFill>
              <a:srgbClr val="5D5B79"/>
            </a:solidFill>
          </p:spPr>
          <p:txBody>
            <a:bodyPr/>
            <a:lstStyle/>
            <a:p>
              <a:endParaRPr lang="en-US"/>
            </a:p>
          </p:txBody>
        </p:sp>
        <p:sp>
          <p:nvSpPr>
            <p:cNvPr id="8" name="TextBox 8"/>
            <p:cNvSpPr txBox="1"/>
            <p:nvPr/>
          </p:nvSpPr>
          <p:spPr>
            <a:xfrm>
              <a:off x="0" y="-66675"/>
              <a:ext cx="2356746" cy="2776008"/>
            </a:xfrm>
            <a:prstGeom prst="rect">
              <a:avLst/>
            </a:prstGeom>
          </p:spPr>
          <p:txBody>
            <a:bodyPr lIns="50800" tIns="50800" rIns="50800" bIns="50800" rtlCol="0" anchor="ctr"/>
            <a:lstStyle/>
            <a:p>
              <a:pPr algn="ctr">
                <a:lnSpc>
                  <a:spcPts val="3024"/>
                </a:lnSpc>
              </a:pPr>
              <a:endParaRPr/>
            </a:p>
          </p:txBody>
        </p:sp>
      </p:grpSp>
      <p:sp>
        <p:nvSpPr>
          <p:cNvPr id="9" name="Freeform 9"/>
          <p:cNvSpPr/>
          <p:nvPr/>
        </p:nvSpPr>
        <p:spPr>
          <a:xfrm rot="-5400000">
            <a:off x="9298561" y="6476206"/>
            <a:ext cx="8639149" cy="8948271"/>
          </a:xfrm>
          <a:custGeom>
            <a:avLst/>
            <a:gdLst/>
            <a:ahLst/>
            <a:cxnLst/>
            <a:rect l="l" t="t" r="r" b="b"/>
            <a:pathLst>
              <a:path w="8639149" h="8948271">
                <a:moveTo>
                  <a:pt x="0" y="0"/>
                </a:moveTo>
                <a:lnTo>
                  <a:pt x="8639149" y="0"/>
                </a:lnTo>
                <a:lnTo>
                  <a:pt x="8639149" y="8948271"/>
                </a:lnTo>
                <a:lnTo>
                  <a:pt x="0" y="8948271"/>
                </a:lnTo>
                <a:lnTo>
                  <a:pt x="0" y="0"/>
                </a:lnTo>
                <a:close/>
              </a:path>
            </a:pathLst>
          </a:custGeom>
          <a:blipFill>
            <a:blip r:embed="rId2">
              <a:alphaModFix amt="25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0" name="Freeform 10"/>
          <p:cNvSpPr/>
          <p:nvPr/>
        </p:nvSpPr>
        <p:spPr>
          <a:xfrm>
            <a:off x="9627079" y="1799151"/>
            <a:ext cx="7919571" cy="6767633"/>
          </a:xfrm>
          <a:custGeom>
            <a:avLst/>
            <a:gdLst/>
            <a:ahLst/>
            <a:cxnLst/>
            <a:rect l="l" t="t" r="r" b="b"/>
            <a:pathLst>
              <a:path w="7919571" h="6767633">
                <a:moveTo>
                  <a:pt x="0" y="0"/>
                </a:moveTo>
                <a:lnTo>
                  <a:pt x="7919571" y="0"/>
                </a:lnTo>
                <a:lnTo>
                  <a:pt x="7919571" y="6767633"/>
                </a:lnTo>
                <a:lnTo>
                  <a:pt x="0" y="676763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1" name="TextBox 11"/>
          <p:cNvSpPr txBox="1"/>
          <p:nvPr/>
        </p:nvSpPr>
        <p:spPr>
          <a:xfrm>
            <a:off x="1302094" y="4306470"/>
            <a:ext cx="7449361" cy="3152775"/>
          </a:xfrm>
          <a:prstGeom prst="rect">
            <a:avLst/>
          </a:prstGeom>
        </p:spPr>
        <p:txBody>
          <a:bodyPr wrap="square" lIns="0" tIns="0" rIns="0" bIns="0" rtlCol="0" anchor="t">
            <a:spAutoFit/>
          </a:bodyPr>
          <a:lstStyle/>
          <a:p>
            <a:pPr algn="ctr">
              <a:lnSpc>
                <a:spcPts val="8123"/>
              </a:lnSpc>
            </a:pPr>
            <a:r>
              <a:rPr lang="en-US" sz="6769" dirty="0">
                <a:solidFill>
                  <a:srgbClr val="FFFFFF"/>
                </a:solidFill>
                <a:latin typeface="Poppins Bold"/>
              </a:rPr>
              <a:t>FOREIGN DIRECT INVESTMENT ANALYTICS </a:t>
            </a:r>
          </a:p>
        </p:txBody>
      </p:sp>
      <p:sp>
        <p:nvSpPr>
          <p:cNvPr id="12" name="TextBox 12"/>
          <p:cNvSpPr txBox="1"/>
          <p:nvPr/>
        </p:nvSpPr>
        <p:spPr>
          <a:xfrm>
            <a:off x="3014818" y="8951168"/>
            <a:ext cx="5678689" cy="633253"/>
          </a:xfrm>
          <a:prstGeom prst="rect">
            <a:avLst/>
          </a:prstGeom>
        </p:spPr>
        <p:txBody>
          <a:bodyPr lIns="0" tIns="0" rIns="0" bIns="0" rtlCol="0" anchor="t">
            <a:spAutoFit/>
          </a:bodyPr>
          <a:lstStyle/>
          <a:p>
            <a:pPr>
              <a:lnSpc>
                <a:spcPts val="4990"/>
              </a:lnSpc>
            </a:pPr>
            <a:r>
              <a:rPr lang="en-US" sz="3564">
                <a:solidFill>
                  <a:srgbClr val="FFD737"/>
                </a:solidFill>
                <a:latin typeface="Poppins"/>
              </a:rPr>
              <a:t>PRESENTED BY : NITU ALAM</a:t>
            </a:r>
          </a:p>
        </p:txBody>
      </p:sp>
    </p:spTree>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403D64"/>
        </a:solidFill>
        <a:effectLst/>
      </p:bgPr>
    </p:bg>
    <p:spTree>
      <p:nvGrpSpPr>
        <p:cNvPr id="1" name=""/>
        <p:cNvGrpSpPr/>
        <p:nvPr/>
      </p:nvGrpSpPr>
      <p:grpSpPr>
        <a:xfrm>
          <a:off x="0" y="0"/>
          <a:ext cx="0" cy="0"/>
          <a:chOff x="0" y="0"/>
          <a:chExt cx="0" cy="0"/>
        </a:xfrm>
      </p:grpSpPr>
      <p:grpSp>
        <p:nvGrpSpPr>
          <p:cNvPr id="2" name="Group 2"/>
          <p:cNvGrpSpPr/>
          <p:nvPr/>
        </p:nvGrpSpPr>
        <p:grpSpPr>
          <a:xfrm>
            <a:off x="1349247" y="5716931"/>
            <a:ext cx="2219724" cy="2257733"/>
            <a:chOff x="0" y="0"/>
            <a:chExt cx="714657" cy="726895"/>
          </a:xfrm>
        </p:grpSpPr>
        <p:sp>
          <p:nvSpPr>
            <p:cNvPr id="3" name="Freeform 3"/>
            <p:cNvSpPr/>
            <p:nvPr/>
          </p:nvSpPr>
          <p:spPr>
            <a:xfrm>
              <a:off x="0" y="0"/>
              <a:ext cx="714657" cy="726895"/>
            </a:xfrm>
            <a:custGeom>
              <a:avLst/>
              <a:gdLst/>
              <a:ahLst/>
              <a:cxnLst/>
              <a:rect l="l" t="t" r="r" b="b"/>
              <a:pathLst>
                <a:path w="714657" h="726895">
                  <a:moveTo>
                    <a:pt x="0" y="0"/>
                  </a:moveTo>
                  <a:lnTo>
                    <a:pt x="714657" y="0"/>
                  </a:lnTo>
                  <a:lnTo>
                    <a:pt x="714657" y="726895"/>
                  </a:lnTo>
                  <a:lnTo>
                    <a:pt x="0" y="726895"/>
                  </a:lnTo>
                  <a:close/>
                </a:path>
              </a:pathLst>
            </a:custGeom>
            <a:solidFill>
              <a:srgbClr val="FFC610"/>
            </a:solidFill>
          </p:spPr>
          <p:txBody>
            <a:bodyPr/>
            <a:lstStyle/>
            <a:p>
              <a:endParaRPr lang="en-US"/>
            </a:p>
          </p:txBody>
        </p:sp>
        <p:sp>
          <p:nvSpPr>
            <p:cNvPr id="4" name="TextBox 4"/>
            <p:cNvSpPr txBox="1"/>
            <p:nvPr/>
          </p:nvSpPr>
          <p:spPr>
            <a:xfrm>
              <a:off x="0" y="38100"/>
              <a:ext cx="714657" cy="688795"/>
            </a:xfrm>
            <a:prstGeom prst="rect">
              <a:avLst/>
            </a:prstGeom>
          </p:spPr>
          <p:txBody>
            <a:bodyPr lIns="50800" tIns="50800" rIns="50800" bIns="50800" rtlCol="0" anchor="ctr"/>
            <a:lstStyle/>
            <a:p>
              <a:pPr algn="ctr">
                <a:lnSpc>
                  <a:spcPts val="2186"/>
                </a:lnSpc>
              </a:pPr>
              <a:endParaRPr/>
            </a:p>
          </p:txBody>
        </p:sp>
      </p:grpSp>
      <p:sp>
        <p:nvSpPr>
          <p:cNvPr id="5" name="Freeform 5"/>
          <p:cNvSpPr/>
          <p:nvPr/>
        </p:nvSpPr>
        <p:spPr>
          <a:xfrm flipH="1">
            <a:off x="1349247" y="5727322"/>
            <a:ext cx="2219724" cy="2257733"/>
          </a:xfrm>
          <a:custGeom>
            <a:avLst/>
            <a:gdLst/>
            <a:ahLst/>
            <a:cxnLst/>
            <a:rect l="l" t="t" r="r" b="b"/>
            <a:pathLst>
              <a:path w="2219724" h="2257733">
                <a:moveTo>
                  <a:pt x="2219724" y="0"/>
                </a:moveTo>
                <a:lnTo>
                  <a:pt x="0" y="0"/>
                </a:lnTo>
                <a:lnTo>
                  <a:pt x="0" y="2257733"/>
                </a:lnTo>
                <a:lnTo>
                  <a:pt x="2219724" y="2257733"/>
                </a:lnTo>
                <a:lnTo>
                  <a:pt x="2219724"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Freeform 6"/>
          <p:cNvSpPr/>
          <p:nvPr/>
        </p:nvSpPr>
        <p:spPr>
          <a:xfrm>
            <a:off x="1400541" y="1640020"/>
            <a:ext cx="2199020" cy="1766546"/>
          </a:xfrm>
          <a:custGeom>
            <a:avLst/>
            <a:gdLst/>
            <a:ahLst/>
            <a:cxnLst/>
            <a:rect l="l" t="t" r="r" b="b"/>
            <a:pathLst>
              <a:path w="2199020" h="1766546">
                <a:moveTo>
                  <a:pt x="0" y="0"/>
                </a:moveTo>
                <a:lnTo>
                  <a:pt x="2199020" y="0"/>
                </a:lnTo>
                <a:lnTo>
                  <a:pt x="2199020" y="1766546"/>
                </a:lnTo>
                <a:lnTo>
                  <a:pt x="0" y="176654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7" name="Group 7"/>
          <p:cNvGrpSpPr/>
          <p:nvPr/>
        </p:nvGrpSpPr>
        <p:grpSpPr>
          <a:xfrm>
            <a:off x="1349247" y="3441202"/>
            <a:ext cx="2219724" cy="2257733"/>
            <a:chOff x="0" y="0"/>
            <a:chExt cx="714657" cy="726895"/>
          </a:xfrm>
        </p:grpSpPr>
        <p:sp>
          <p:nvSpPr>
            <p:cNvPr id="8" name="Freeform 8"/>
            <p:cNvSpPr/>
            <p:nvPr/>
          </p:nvSpPr>
          <p:spPr>
            <a:xfrm>
              <a:off x="0" y="0"/>
              <a:ext cx="714657" cy="726895"/>
            </a:xfrm>
            <a:custGeom>
              <a:avLst/>
              <a:gdLst/>
              <a:ahLst/>
              <a:cxnLst/>
              <a:rect l="l" t="t" r="r" b="b"/>
              <a:pathLst>
                <a:path w="714657" h="726895">
                  <a:moveTo>
                    <a:pt x="0" y="0"/>
                  </a:moveTo>
                  <a:lnTo>
                    <a:pt x="714657" y="0"/>
                  </a:lnTo>
                  <a:lnTo>
                    <a:pt x="714657" y="726895"/>
                  </a:lnTo>
                  <a:lnTo>
                    <a:pt x="0" y="726895"/>
                  </a:lnTo>
                  <a:close/>
                </a:path>
              </a:pathLst>
            </a:custGeom>
            <a:solidFill>
              <a:srgbClr val="4672F4"/>
            </a:solidFill>
          </p:spPr>
          <p:txBody>
            <a:bodyPr/>
            <a:lstStyle/>
            <a:p>
              <a:endParaRPr lang="en-US"/>
            </a:p>
          </p:txBody>
        </p:sp>
        <p:sp>
          <p:nvSpPr>
            <p:cNvPr id="9" name="TextBox 9"/>
            <p:cNvSpPr txBox="1"/>
            <p:nvPr/>
          </p:nvSpPr>
          <p:spPr>
            <a:xfrm>
              <a:off x="0" y="38100"/>
              <a:ext cx="714657" cy="688795"/>
            </a:xfrm>
            <a:prstGeom prst="rect">
              <a:avLst/>
            </a:prstGeom>
          </p:spPr>
          <p:txBody>
            <a:bodyPr lIns="50800" tIns="50800" rIns="50800" bIns="50800" rtlCol="0" anchor="ctr"/>
            <a:lstStyle/>
            <a:p>
              <a:pPr algn="ctr">
                <a:lnSpc>
                  <a:spcPts val="2186"/>
                </a:lnSpc>
              </a:pPr>
              <a:endParaRPr/>
            </a:p>
          </p:txBody>
        </p:sp>
      </p:grpSp>
      <p:sp>
        <p:nvSpPr>
          <p:cNvPr id="10" name="Freeform 10"/>
          <p:cNvSpPr/>
          <p:nvPr/>
        </p:nvSpPr>
        <p:spPr>
          <a:xfrm>
            <a:off x="1830214" y="3549149"/>
            <a:ext cx="1339674" cy="1612299"/>
          </a:xfrm>
          <a:custGeom>
            <a:avLst/>
            <a:gdLst/>
            <a:ahLst/>
            <a:cxnLst/>
            <a:rect l="l" t="t" r="r" b="b"/>
            <a:pathLst>
              <a:path w="1339674" h="1612299">
                <a:moveTo>
                  <a:pt x="0" y="0"/>
                </a:moveTo>
                <a:lnTo>
                  <a:pt x="1339674" y="0"/>
                </a:lnTo>
                <a:lnTo>
                  <a:pt x="1339674" y="1612299"/>
                </a:lnTo>
                <a:lnTo>
                  <a:pt x="0" y="161229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1" name="TextBox 11"/>
          <p:cNvSpPr txBox="1"/>
          <p:nvPr/>
        </p:nvSpPr>
        <p:spPr>
          <a:xfrm>
            <a:off x="7710046" y="630872"/>
            <a:ext cx="6245264" cy="1162050"/>
          </a:xfrm>
          <a:prstGeom prst="rect">
            <a:avLst/>
          </a:prstGeom>
        </p:spPr>
        <p:txBody>
          <a:bodyPr lIns="0" tIns="0" rIns="0" bIns="0" rtlCol="0" anchor="t">
            <a:spAutoFit/>
          </a:bodyPr>
          <a:lstStyle/>
          <a:p>
            <a:pPr marL="0" lvl="0" indent="0" algn="ctr">
              <a:lnSpc>
                <a:spcPts val="9116"/>
              </a:lnSpc>
              <a:spcBef>
                <a:spcPct val="0"/>
              </a:spcBef>
            </a:pPr>
            <a:r>
              <a:rPr lang="en-US" sz="7596" dirty="0">
                <a:solidFill>
                  <a:srgbClr val="ABD7FF"/>
                </a:solidFill>
                <a:latin typeface="Anton"/>
              </a:rPr>
              <a:t>INTODUCTION</a:t>
            </a:r>
          </a:p>
        </p:txBody>
      </p:sp>
      <p:sp>
        <p:nvSpPr>
          <p:cNvPr id="12" name="TextBox 12"/>
          <p:cNvSpPr txBox="1"/>
          <p:nvPr/>
        </p:nvSpPr>
        <p:spPr>
          <a:xfrm>
            <a:off x="4406057" y="2742808"/>
            <a:ext cx="12853243" cy="979157"/>
          </a:xfrm>
          <a:prstGeom prst="rect">
            <a:avLst/>
          </a:prstGeom>
        </p:spPr>
        <p:txBody>
          <a:bodyPr lIns="0" tIns="0" rIns="0" bIns="0" rtlCol="0" anchor="t">
            <a:spAutoFit/>
          </a:bodyPr>
          <a:lstStyle/>
          <a:p>
            <a:pPr algn="ctr">
              <a:lnSpc>
                <a:spcPts val="7980"/>
              </a:lnSpc>
            </a:pPr>
            <a:r>
              <a:rPr lang="en-US" sz="5700" dirty="0">
                <a:solidFill>
                  <a:srgbClr val="ABD7FF"/>
                </a:solidFill>
                <a:latin typeface="Canva Sans Bold"/>
              </a:rPr>
              <a:t>FOREIGN DIRECT INVESTMENT (FDI)</a:t>
            </a:r>
          </a:p>
        </p:txBody>
      </p:sp>
      <p:sp>
        <p:nvSpPr>
          <p:cNvPr id="13" name="TextBox 13"/>
          <p:cNvSpPr txBox="1"/>
          <p:nvPr/>
        </p:nvSpPr>
        <p:spPr>
          <a:xfrm>
            <a:off x="4406057" y="5052266"/>
            <a:ext cx="12853243" cy="3207738"/>
          </a:xfrm>
          <a:prstGeom prst="rect">
            <a:avLst/>
          </a:prstGeom>
        </p:spPr>
        <p:txBody>
          <a:bodyPr wrap="square" lIns="0" tIns="0" rIns="0" bIns="0" rtlCol="0" anchor="t">
            <a:spAutoFit/>
          </a:bodyPr>
          <a:lstStyle/>
          <a:p>
            <a:pPr algn="just"/>
            <a:r>
              <a:rPr lang="en-US" sz="4100" spc="-311" dirty="0">
                <a:solidFill>
                  <a:srgbClr val="ABD7FF"/>
                </a:solidFill>
                <a:latin typeface="Canva Sans Bold"/>
              </a:rPr>
              <a:t>Any  investment from an individual or firm that is located in a foreign country into a country is Foreign Direct Investment (FDI), whereby the foreign entity equires ownership or  controlling stake in the shares of a company.</a:t>
            </a:r>
          </a:p>
          <a:p>
            <a:pPr algn="ctr">
              <a:lnSpc>
                <a:spcPts val="5740"/>
              </a:lnSpc>
            </a:pPr>
            <a:endParaRPr lang="en-US" sz="4100" spc="-311" dirty="0">
              <a:solidFill>
                <a:srgbClr val="ABD7FF"/>
              </a:solidFill>
              <a:latin typeface="Canva Sans Bold"/>
            </a:endParaRPr>
          </a:p>
        </p:txBody>
      </p:sp>
    </p:spTree>
  </p:cSld>
  <p:clrMapOvr>
    <a:masterClrMapping/>
  </p:clrMapOvr>
  <mc:AlternateContent xmlns:mc="http://schemas.openxmlformats.org/markup-compatibility/2006">
    <mc:Choice xmlns:p14="http://schemas.microsoft.com/office/powerpoint/2010/main" Requires="p14">
      <p:transition spd="slow" p14:dur="1250">
        <p:push dir="u"/>
      </p:transition>
    </mc:Choice>
    <mc:Fallback>
      <p:transition spd="slow">
        <p:push dir="u"/>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48456B"/>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0200939" cy="10287000"/>
            <a:chOff x="0" y="0"/>
            <a:chExt cx="2686667" cy="2709333"/>
          </a:xfrm>
        </p:grpSpPr>
        <p:sp>
          <p:nvSpPr>
            <p:cNvPr id="3" name="Freeform 3"/>
            <p:cNvSpPr/>
            <p:nvPr/>
          </p:nvSpPr>
          <p:spPr>
            <a:xfrm>
              <a:off x="0" y="0"/>
              <a:ext cx="2686667" cy="2709333"/>
            </a:xfrm>
            <a:custGeom>
              <a:avLst/>
              <a:gdLst/>
              <a:ahLst/>
              <a:cxnLst/>
              <a:rect l="l" t="t" r="r" b="b"/>
              <a:pathLst>
                <a:path w="2686667" h="2709333">
                  <a:moveTo>
                    <a:pt x="0" y="0"/>
                  </a:moveTo>
                  <a:lnTo>
                    <a:pt x="2686667" y="0"/>
                  </a:lnTo>
                  <a:lnTo>
                    <a:pt x="2686667" y="2709333"/>
                  </a:lnTo>
                  <a:lnTo>
                    <a:pt x="0" y="2709333"/>
                  </a:lnTo>
                  <a:close/>
                </a:path>
              </a:pathLst>
            </a:custGeom>
            <a:solidFill>
              <a:srgbClr val="5D5B79"/>
            </a:solidFill>
          </p:spPr>
          <p:txBody>
            <a:bodyPr/>
            <a:lstStyle/>
            <a:p>
              <a:endParaRPr lang="en-US"/>
            </a:p>
          </p:txBody>
        </p:sp>
        <p:sp>
          <p:nvSpPr>
            <p:cNvPr id="4" name="TextBox 4"/>
            <p:cNvSpPr txBox="1"/>
            <p:nvPr/>
          </p:nvSpPr>
          <p:spPr>
            <a:xfrm>
              <a:off x="0" y="-66675"/>
              <a:ext cx="2686667" cy="2776008"/>
            </a:xfrm>
            <a:prstGeom prst="rect">
              <a:avLst/>
            </a:prstGeom>
          </p:spPr>
          <p:txBody>
            <a:bodyPr lIns="50800" tIns="50800" rIns="50800" bIns="50800" rtlCol="0" anchor="ctr"/>
            <a:lstStyle/>
            <a:p>
              <a:pPr algn="ctr">
                <a:lnSpc>
                  <a:spcPts val="3024"/>
                </a:lnSpc>
              </a:pPr>
              <a:endParaRPr/>
            </a:p>
          </p:txBody>
        </p:sp>
      </p:grpSp>
      <p:sp>
        <p:nvSpPr>
          <p:cNvPr id="5" name="TextBox 5"/>
          <p:cNvSpPr txBox="1"/>
          <p:nvPr/>
        </p:nvSpPr>
        <p:spPr>
          <a:xfrm>
            <a:off x="10526767" y="1981551"/>
            <a:ext cx="7313514" cy="701195"/>
          </a:xfrm>
          <a:prstGeom prst="rect">
            <a:avLst/>
          </a:prstGeom>
        </p:spPr>
        <p:txBody>
          <a:bodyPr lIns="0" tIns="0" rIns="0" bIns="0" rtlCol="0" anchor="t">
            <a:spAutoFit/>
          </a:bodyPr>
          <a:lstStyle/>
          <a:p>
            <a:pPr>
              <a:lnSpc>
                <a:spcPts val="5500"/>
              </a:lnSpc>
            </a:pPr>
            <a:r>
              <a:rPr lang="en-US" sz="4622">
                <a:solidFill>
                  <a:srgbClr val="FFFFFF"/>
                </a:solidFill>
                <a:latin typeface="League Spartan"/>
              </a:rPr>
              <a:t>PROBLEM STATEMENT</a:t>
            </a:r>
          </a:p>
        </p:txBody>
      </p:sp>
      <p:sp>
        <p:nvSpPr>
          <p:cNvPr id="6" name="AutoShape 6"/>
          <p:cNvSpPr/>
          <p:nvPr/>
        </p:nvSpPr>
        <p:spPr>
          <a:xfrm>
            <a:off x="15749025" y="3324266"/>
            <a:ext cx="1510275" cy="0"/>
          </a:xfrm>
          <a:prstGeom prst="line">
            <a:avLst/>
          </a:prstGeom>
          <a:ln w="114300" cap="flat">
            <a:solidFill>
              <a:srgbClr val="FFFFFF"/>
            </a:solidFill>
            <a:prstDash val="solid"/>
            <a:headEnd type="none" w="sm" len="sm"/>
            <a:tailEnd type="none" w="sm" len="sm"/>
          </a:ln>
        </p:spPr>
        <p:txBody>
          <a:bodyPr/>
          <a:lstStyle/>
          <a:p>
            <a:endParaRPr lang="en-US"/>
          </a:p>
        </p:txBody>
      </p:sp>
      <p:grpSp>
        <p:nvGrpSpPr>
          <p:cNvPr id="7" name="Group 7"/>
          <p:cNvGrpSpPr/>
          <p:nvPr/>
        </p:nvGrpSpPr>
        <p:grpSpPr>
          <a:xfrm>
            <a:off x="7333698" y="4942355"/>
            <a:ext cx="9925602" cy="4292968"/>
            <a:chOff x="0" y="0"/>
            <a:chExt cx="2614150" cy="1130658"/>
          </a:xfrm>
        </p:grpSpPr>
        <p:sp>
          <p:nvSpPr>
            <p:cNvPr id="8" name="Freeform 8"/>
            <p:cNvSpPr/>
            <p:nvPr/>
          </p:nvSpPr>
          <p:spPr>
            <a:xfrm>
              <a:off x="0" y="0"/>
              <a:ext cx="2614150" cy="1130658"/>
            </a:xfrm>
            <a:custGeom>
              <a:avLst/>
              <a:gdLst/>
              <a:ahLst/>
              <a:cxnLst/>
              <a:rect l="l" t="t" r="r" b="b"/>
              <a:pathLst>
                <a:path w="2614150" h="1130658">
                  <a:moveTo>
                    <a:pt x="0" y="0"/>
                  </a:moveTo>
                  <a:lnTo>
                    <a:pt x="2614150" y="0"/>
                  </a:lnTo>
                  <a:lnTo>
                    <a:pt x="2614150" y="1130658"/>
                  </a:lnTo>
                  <a:lnTo>
                    <a:pt x="0" y="1130658"/>
                  </a:lnTo>
                  <a:close/>
                </a:path>
              </a:pathLst>
            </a:custGeom>
            <a:solidFill>
              <a:srgbClr val="A4E489"/>
            </a:solidFill>
          </p:spPr>
          <p:txBody>
            <a:bodyPr/>
            <a:lstStyle/>
            <a:p>
              <a:endParaRPr lang="en-US"/>
            </a:p>
          </p:txBody>
        </p:sp>
        <p:sp>
          <p:nvSpPr>
            <p:cNvPr id="9" name="TextBox 9"/>
            <p:cNvSpPr txBox="1"/>
            <p:nvPr/>
          </p:nvSpPr>
          <p:spPr>
            <a:xfrm>
              <a:off x="0" y="-47625"/>
              <a:ext cx="2614150" cy="1178283"/>
            </a:xfrm>
            <a:prstGeom prst="rect">
              <a:avLst/>
            </a:prstGeom>
          </p:spPr>
          <p:txBody>
            <a:bodyPr lIns="50800" tIns="50800" rIns="50800" bIns="50800" rtlCol="0" anchor="ctr"/>
            <a:lstStyle/>
            <a:p>
              <a:pPr algn="ctr">
                <a:lnSpc>
                  <a:spcPts val="3024"/>
                </a:lnSpc>
              </a:pPr>
              <a:endParaRPr/>
            </a:p>
          </p:txBody>
        </p:sp>
      </p:grpSp>
      <p:sp>
        <p:nvSpPr>
          <p:cNvPr id="10" name="Freeform 10"/>
          <p:cNvSpPr/>
          <p:nvPr/>
        </p:nvSpPr>
        <p:spPr>
          <a:xfrm>
            <a:off x="796262" y="1570244"/>
            <a:ext cx="6537436" cy="6537436"/>
          </a:xfrm>
          <a:custGeom>
            <a:avLst/>
            <a:gdLst/>
            <a:ahLst/>
            <a:cxnLst/>
            <a:rect l="l" t="t" r="r" b="b"/>
            <a:pathLst>
              <a:path w="6537436" h="6537436">
                <a:moveTo>
                  <a:pt x="0" y="0"/>
                </a:moveTo>
                <a:lnTo>
                  <a:pt x="6537436" y="0"/>
                </a:lnTo>
                <a:lnTo>
                  <a:pt x="6537436" y="6537437"/>
                </a:lnTo>
                <a:lnTo>
                  <a:pt x="0" y="653743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1" name="TextBox 11"/>
          <p:cNvSpPr txBox="1"/>
          <p:nvPr/>
        </p:nvSpPr>
        <p:spPr>
          <a:xfrm>
            <a:off x="7631540" y="5739083"/>
            <a:ext cx="9329917" cy="2651888"/>
          </a:xfrm>
          <a:prstGeom prst="rect">
            <a:avLst/>
          </a:prstGeom>
        </p:spPr>
        <p:txBody>
          <a:bodyPr lIns="0" tIns="0" rIns="0" bIns="0" rtlCol="0" anchor="t">
            <a:spAutoFit/>
          </a:bodyPr>
          <a:lstStyle/>
          <a:p>
            <a:pPr algn="just">
              <a:lnSpc>
                <a:spcPts val="3527"/>
              </a:lnSpc>
            </a:pPr>
            <a:r>
              <a:rPr lang="en-US" sz="2519" spc="-62" dirty="0">
                <a:solidFill>
                  <a:srgbClr val="293237"/>
                </a:solidFill>
                <a:latin typeface="Lora Bold"/>
              </a:rPr>
              <a:t>Have to conduct a detailed year-wise (from 2000-2017) analysis of the FDI landscape in India to uncover sector-wise trends, peaks and troughs by identifying key metrics and factors and show meaningful relationships between various attributes to mitigate risk and find equilibrium investment</a:t>
            </a:r>
          </a:p>
          <a:p>
            <a:pPr algn="just">
              <a:lnSpc>
                <a:spcPts val="3387"/>
              </a:lnSpc>
            </a:pPr>
            <a:endParaRPr lang="en-US" sz="2519" spc="-62" dirty="0">
              <a:solidFill>
                <a:srgbClr val="293237"/>
              </a:solidFill>
              <a:latin typeface="Lora Bold"/>
            </a:endParaRPr>
          </a:p>
        </p:txBody>
      </p:sp>
    </p:spTree>
  </p:cSld>
  <p:clrMapOvr>
    <a:masterClrMapping/>
  </p:clrMapOvr>
  <mc:AlternateContent xmlns:mc="http://schemas.openxmlformats.org/markup-compatibility/2006">
    <mc:Choice xmlns:p14="http://schemas.microsoft.com/office/powerpoint/2010/main" Requires="p14">
      <p:transition spd="slow" p14:dur="1250">
        <p:push dir="u"/>
      </p:transition>
    </mc:Choice>
    <mc:Fallback>
      <p:transition spd="slow">
        <p:push dir="u"/>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449176" y="1216792"/>
            <a:ext cx="15389648" cy="8776281"/>
          </a:xfrm>
          <a:custGeom>
            <a:avLst/>
            <a:gdLst/>
            <a:ahLst/>
            <a:cxnLst/>
            <a:rect l="l" t="t" r="r" b="b"/>
            <a:pathLst>
              <a:path w="15389648" h="8776281">
                <a:moveTo>
                  <a:pt x="0" y="0"/>
                </a:moveTo>
                <a:lnTo>
                  <a:pt x="15389648" y="0"/>
                </a:lnTo>
                <a:lnTo>
                  <a:pt x="15389648" y="8776281"/>
                </a:lnTo>
                <a:lnTo>
                  <a:pt x="0" y="8776281"/>
                </a:lnTo>
                <a:lnTo>
                  <a:pt x="0" y="0"/>
                </a:lnTo>
                <a:close/>
              </a:path>
            </a:pathLst>
          </a:custGeom>
          <a:blipFill>
            <a:blip r:embed="rId2"/>
            <a:stretch>
              <a:fillRect l="-246" r="-42"/>
            </a:stretch>
          </a:blipFill>
        </p:spPr>
        <p:txBody>
          <a:bodyPr/>
          <a:lstStyle/>
          <a:p>
            <a:endParaRPr lang="en-US"/>
          </a:p>
        </p:txBody>
      </p:sp>
      <p:sp>
        <p:nvSpPr>
          <p:cNvPr id="3" name="TextBox 3"/>
          <p:cNvSpPr txBox="1"/>
          <p:nvPr/>
        </p:nvSpPr>
        <p:spPr>
          <a:xfrm>
            <a:off x="6666573" y="141605"/>
            <a:ext cx="5455146" cy="887095"/>
          </a:xfrm>
          <a:prstGeom prst="rect">
            <a:avLst/>
          </a:prstGeom>
        </p:spPr>
        <p:txBody>
          <a:bodyPr lIns="0" tIns="0" rIns="0" bIns="0" rtlCol="0" anchor="t">
            <a:spAutoFit/>
          </a:bodyPr>
          <a:lstStyle/>
          <a:p>
            <a:pPr algn="ctr">
              <a:lnSpc>
                <a:spcPts val="7279"/>
              </a:lnSpc>
            </a:pPr>
            <a:r>
              <a:rPr lang="en-US" sz="5199">
                <a:solidFill>
                  <a:srgbClr val="000000"/>
                </a:solidFill>
                <a:latin typeface="Canva Sans Bold"/>
              </a:rPr>
              <a:t>MY DASHBOARD</a:t>
            </a:r>
          </a:p>
        </p:txBody>
      </p:sp>
    </p:spTree>
  </p:cSld>
  <p:clrMapOvr>
    <a:masterClrMapping/>
  </p:clrMapOvr>
  <mc:AlternateContent xmlns:mc="http://schemas.openxmlformats.org/markup-compatibility/2006">
    <mc:Choice xmlns:p14="http://schemas.microsoft.com/office/powerpoint/2010/main" Requires="p14">
      <p:transition spd="slow" p14:dur="1250">
        <p:push dir="u"/>
      </p:transition>
    </mc:Choice>
    <mc:Fallback>
      <p:transition spd="slow">
        <p:push dir="u"/>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768551" y="1240281"/>
            <a:ext cx="15305843" cy="8674652"/>
          </a:xfrm>
          <a:custGeom>
            <a:avLst/>
            <a:gdLst/>
            <a:ahLst/>
            <a:cxnLst/>
            <a:rect l="l" t="t" r="r" b="b"/>
            <a:pathLst>
              <a:path w="15305843" h="8674652">
                <a:moveTo>
                  <a:pt x="0" y="0"/>
                </a:moveTo>
                <a:lnTo>
                  <a:pt x="15305844" y="0"/>
                </a:lnTo>
                <a:lnTo>
                  <a:pt x="15305844" y="8674652"/>
                </a:lnTo>
                <a:lnTo>
                  <a:pt x="0" y="8674652"/>
                </a:lnTo>
                <a:lnTo>
                  <a:pt x="0" y="0"/>
                </a:lnTo>
                <a:close/>
              </a:path>
            </a:pathLst>
          </a:custGeom>
          <a:blipFill>
            <a:blip r:embed="rId2"/>
            <a:stretch>
              <a:fillRect l="-52" r="-52" b="-215"/>
            </a:stretch>
          </a:blipFill>
        </p:spPr>
        <p:txBody>
          <a:bodyPr/>
          <a:lstStyle/>
          <a:p>
            <a:endParaRPr lang="en-US"/>
          </a:p>
        </p:txBody>
      </p:sp>
      <p:sp>
        <p:nvSpPr>
          <p:cNvPr id="3" name="TextBox 3"/>
          <p:cNvSpPr txBox="1"/>
          <p:nvPr/>
        </p:nvSpPr>
        <p:spPr>
          <a:xfrm>
            <a:off x="6693900" y="141605"/>
            <a:ext cx="5455146" cy="887095"/>
          </a:xfrm>
          <a:prstGeom prst="rect">
            <a:avLst/>
          </a:prstGeom>
        </p:spPr>
        <p:txBody>
          <a:bodyPr lIns="0" tIns="0" rIns="0" bIns="0" rtlCol="0" anchor="t">
            <a:spAutoFit/>
          </a:bodyPr>
          <a:lstStyle/>
          <a:p>
            <a:pPr algn="just">
              <a:lnSpc>
                <a:spcPts val="7279"/>
              </a:lnSpc>
            </a:pPr>
            <a:r>
              <a:rPr lang="en-US" sz="5199">
                <a:solidFill>
                  <a:srgbClr val="000000"/>
                </a:solidFill>
                <a:latin typeface="Canva Sans Bold"/>
              </a:rPr>
              <a:t>MY DASHBOARD</a:t>
            </a:r>
          </a:p>
        </p:txBody>
      </p:sp>
    </p:spTree>
  </p:cSld>
  <p:clrMapOvr>
    <a:masterClrMapping/>
  </p:clrMapOvr>
  <mc:AlternateContent xmlns:mc="http://schemas.openxmlformats.org/markup-compatibility/2006">
    <mc:Choice xmlns:p14="http://schemas.microsoft.com/office/powerpoint/2010/main" Requires="p14">
      <p:transition spd="slow" p14:dur="1250">
        <p:push dir="u"/>
      </p:transition>
    </mc:Choice>
    <mc:Fallback>
      <p:transition spd="slow">
        <p:push dir="u"/>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392462" y="1216309"/>
            <a:ext cx="15503076" cy="8792428"/>
          </a:xfrm>
          <a:custGeom>
            <a:avLst/>
            <a:gdLst/>
            <a:ahLst/>
            <a:cxnLst/>
            <a:rect l="l" t="t" r="r" b="b"/>
            <a:pathLst>
              <a:path w="15503076" h="8792428">
                <a:moveTo>
                  <a:pt x="0" y="0"/>
                </a:moveTo>
                <a:lnTo>
                  <a:pt x="15503076" y="0"/>
                </a:lnTo>
                <a:lnTo>
                  <a:pt x="15503076" y="8792428"/>
                </a:lnTo>
                <a:lnTo>
                  <a:pt x="0" y="8792428"/>
                </a:lnTo>
                <a:lnTo>
                  <a:pt x="0" y="0"/>
                </a:lnTo>
                <a:close/>
              </a:path>
            </a:pathLst>
          </a:custGeom>
          <a:blipFill>
            <a:blip r:embed="rId2"/>
            <a:stretch>
              <a:fillRect l="-1013" r="-1013" b="-939"/>
            </a:stretch>
          </a:blipFill>
        </p:spPr>
        <p:txBody>
          <a:bodyPr/>
          <a:lstStyle/>
          <a:p>
            <a:endParaRPr lang="en-US"/>
          </a:p>
        </p:txBody>
      </p:sp>
      <p:sp>
        <p:nvSpPr>
          <p:cNvPr id="3" name="TextBox 3"/>
          <p:cNvSpPr txBox="1"/>
          <p:nvPr/>
        </p:nvSpPr>
        <p:spPr>
          <a:xfrm>
            <a:off x="6666573" y="141605"/>
            <a:ext cx="5455146" cy="887095"/>
          </a:xfrm>
          <a:prstGeom prst="rect">
            <a:avLst/>
          </a:prstGeom>
        </p:spPr>
        <p:txBody>
          <a:bodyPr lIns="0" tIns="0" rIns="0" bIns="0" rtlCol="0" anchor="t">
            <a:spAutoFit/>
          </a:bodyPr>
          <a:lstStyle/>
          <a:p>
            <a:pPr algn="ctr">
              <a:lnSpc>
                <a:spcPts val="7279"/>
              </a:lnSpc>
            </a:pPr>
            <a:r>
              <a:rPr lang="en-US" sz="5199">
                <a:solidFill>
                  <a:srgbClr val="000000"/>
                </a:solidFill>
                <a:latin typeface="Canva Sans Bold"/>
              </a:rPr>
              <a:t>MY DASHBOARD</a:t>
            </a:r>
          </a:p>
        </p:txBody>
      </p:sp>
    </p:spTree>
  </p:cSld>
  <p:clrMapOvr>
    <a:masterClrMapping/>
  </p:clrMapOvr>
  <mc:AlternateContent xmlns:mc="http://schemas.openxmlformats.org/markup-compatibility/2006">
    <mc:Choice xmlns:p14="http://schemas.microsoft.com/office/powerpoint/2010/main" Requires="p14">
      <p:transition spd="slow" p14:dur="1250">
        <p:push dir="u"/>
      </p:transition>
    </mc:Choice>
    <mc:Fallback>
      <p:transition spd="slow">
        <p:push dir="u"/>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5D5B79"/>
        </a:solidFill>
        <a:effectLst/>
      </p:bgPr>
    </p:bg>
    <p:spTree>
      <p:nvGrpSpPr>
        <p:cNvPr id="1" name=""/>
        <p:cNvGrpSpPr/>
        <p:nvPr/>
      </p:nvGrpSpPr>
      <p:grpSpPr>
        <a:xfrm>
          <a:off x="0" y="0"/>
          <a:ext cx="0" cy="0"/>
          <a:chOff x="0" y="0"/>
          <a:chExt cx="0" cy="0"/>
        </a:xfrm>
      </p:grpSpPr>
      <p:sp>
        <p:nvSpPr>
          <p:cNvPr id="2" name="Freeform 2"/>
          <p:cNvSpPr/>
          <p:nvPr/>
        </p:nvSpPr>
        <p:spPr>
          <a:xfrm>
            <a:off x="12473424" y="3574496"/>
            <a:ext cx="5595699" cy="6373878"/>
          </a:xfrm>
          <a:custGeom>
            <a:avLst/>
            <a:gdLst/>
            <a:ahLst/>
            <a:cxnLst/>
            <a:rect l="l" t="t" r="r" b="b"/>
            <a:pathLst>
              <a:path w="5595699" h="6373878">
                <a:moveTo>
                  <a:pt x="0" y="0"/>
                </a:moveTo>
                <a:lnTo>
                  <a:pt x="5595698" y="0"/>
                </a:lnTo>
                <a:lnTo>
                  <a:pt x="5595698" y="6373879"/>
                </a:lnTo>
                <a:lnTo>
                  <a:pt x="0" y="637387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3" name="Group 3"/>
          <p:cNvGrpSpPr/>
          <p:nvPr/>
        </p:nvGrpSpPr>
        <p:grpSpPr>
          <a:xfrm>
            <a:off x="271467" y="2725415"/>
            <a:ext cx="228824" cy="228824"/>
            <a:chOff x="0" y="0"/>
            <a:chExt cx="6350000" cy="6350000"/>
          </a:xfrm>
        </p:grpSpPr>
        <p:sp>
          <p:nvSpPr>
            <p:cNvPr id="4" name="Freeform 4"/>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txBody>
            <a:bodyPr/>
            <a:lstStyle/>
            <a:p>
              <a:endParaRPr lang="en-US"/>
            </a:p>
          </p:txBody>
        </p:sp>
      </p:grpSp>
      <p:sp>
        <p:nvSpPr>
          <p:cNvPr id="5" name="TextBox 5"/>
          <p:cNvSpPr txBox="1"/>
          <p:nvPr/>
        </p:nvSpPr>
        <p:spPr>
          <a:xfrm>
            <a:off x="500292" y="283158"/>
            <a:ext cx="11589765" cy="1329159"/>
          </a:xfrm>
          <a:prstGeom prst="rect">
            <a:avLst/>
          </a:prstGeom>
        </p:spPr>
        <p:txBody>
          <a:bodyPr lIns="0" tIns="0" rIns="0" bIns="0" rtlCol="0" anchor="t">
            <a:spAutoFit/>
          </a:bodyPr>
          <a:lstStyle/>
          <a:p>
            <a:pPr algn="ctr">
              <a:lnSpc>
                <a:spcPts val="10739"/>
              </a:lnSpc>
              <a:spcBef>
                <a:spcPct val="0"/>
              </a:spcBef>
            </a:pPr>
            <a:r>
              <a:rPr lang="en-US" sz="7670">
                <a:solidFill>
                  <a:srgbClr val="FFFFFF"/>
                </a:solidFill>
                <a:latin typeface="Inter Bold"/>
              </a:rPr>
              <a:t>INSIGHTS GENERATED</a:t>
            </a:r>
          </a:p>
        </p:txBody>
      </p:sp>
      <p:sp>
        <p:nvSpPr>
          <p:cNvPr id="6" name="TextBox 6"/>
          <p:cNvSpPr txBox="1"/>
          <p:nvPr/>
        </p:nvSpPr>
        <p:spPr>
          <a:xfrm>
            <a:off x="614704" y="2668265"/>
            <a:ext cx="12438477" cy="2131417"/>
          </a:xfrm>
          <a:prstGeom prst="rect">
            <a:avLst/>
          </a:prstGeom>
        </p:spPr>
        <p:txBody>
          <a:bodyPr lIns="0" tIns="0" rIns="0" bIns="0" rtlCol="0" anchor="t">
            <a:spAutoFit/>
          </a:bodyPr>
          <a:lstStyle/>
          <a:p>
            <a:pPr algn="just"/>
            <a:r>
              <a:rPr lang="en-US" sz="2500" dirty="0">
                <a:solidFill>
                  <a:srgbClr val="FFFFFF"/>
                </a:solidFill>
                <a:latin typeface="Canva Sans Bold"/>
              </a:rPr>
              <a:t>The Sectoral composition of FDI over the period of April 2000 to June 2017, we can find that the largest recipient of such investment is service sector (Financial and non-financial services). The share of this sector in FDI flows is 17 % of the inflow total foreign direct investment.</a:t>
            </a:r>
          </a:p>
          <a:p>
            <a:pPr algn="just">
              <a:lnSpc>
                <a:spcPts val="5320"/>
              </a:lnSpc>
              <a:spcBef>
                <a:spcPct val="0"/>
              </a:spcBef>
            </a:pPr>
            <a:endParaRPr lang="en-US" sz="2500" dirty="0">
              <a:solidFill>
                <a:srgbClr val="FFFFFF"/>
              </a:solidFill>
              <a:latin typeface="Canva Sans Bold"/>
            </a:endParaRPr>
          </a:p>
        </p:txBody>
      </p:sp>
      <p:grpSp>
        <p:nvGrpSpPr>
          <p:cNvPr id="7" name="Group 7"/>
          <p:cNvGrpSpPr/>
          <p:nvPr/>
        </p:nvGrpSpPr>
        <p:grpSpPr>
          <a:xfrm>
            <a:off x="271467" y="5604511"/>
            <a:ext cx="228824" cy="228824"/>
            <a:chOff x="0" y="0"/>
            <a:chExt cx="6350000" cy="6350000"/>
          </a:xfrm>
        </p:grpSpPr>
        <p:sp>
          <p:nvSpPr>
            <p:cNvPr id="8" name="Freeform 8"/>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txBody>
            <a:bodyPr/>
            <a:lstStyle/>
            <a:p>
              <a:endParaRPr lang="en-US"/>
            </a:p>
          </p:txBody>
        </p:sp>
      </p:grpSp>
      <p:sp>
        <p:nvSpPr>
          <p:cNvPr id="9" name="TextBox 9"/>
          <p:cNvSpPr txBox="1"/>
          <p:nvPr/>
        </p:nvSpPr>
        <p:spPr>
          <a:xfrm>
            <a:off x="614704" y="5547361"/>
            <a:ext cx="12438477" cy="3413820"/>
          </a:xfrm>
          <a:prstGeom prst="rect">
            <a:avLst/>
          </a:prstGeom>
        </p:spPr>
        <p:txBody>
          <a:bodyPr lIns="0" tIns="0" rIns="0" bIns="0" rtlCol="0" anchor="t">
            <a:spAutoFit/>
          </a:bodyPr>
          <a:lstStyle/>
          <a:p>
            <a:pPr algn="just"/>
            <a:r>
              <a:rPr lang="en-US" sz="2500" dirty="0">
                <a:solidFill>
                  <a:srgbClr val="FFFFFF"/>
                </a:solidFill>
                <a:latin typeface="Canva Sans Bold"/>
              </a:rPr>
              <a:t>The foreign investors are interested in mainly financial services due its profit generating advantage. This sector gives scope for the foreign investor to takes back the profits to the home country. As service sector the services are consumed in the host country and there by generating outflow of funds from the host country.</a:t>
            </a:r>
          </a:p>
          <a:p>
            <a:pPr algn="just">
              <a:lnSpc>
                <a:spcPts val="3500"/>
              </a:lnSpc>
            </a:pPr>
            <a:endParaRPr lang="en-US" sz="2500" dirty="0">
              <a:solidFill>
                <a:srgbClr val="FFFFFF"/>
              </a:solidFill>
              <a:latin typeface="Canva Sans Bold"/>
            </a:endParaRPr>
          </a:p>
          <a:p>
            <a:pPr algn="just">
              <a:lnSpc>
                <a:spcPts val="3500"/>
              </a:lnSpc>
            </a:pPr>
            <a:endParaRPr lang="en-US" sz="2500" dirty="0">
              <a:solidFill>
                <a:srgbClr val="FFFFFF"/>
              </a:solidFill>
              <a:latin typeface="Canva Sans Bold"/>
            </a:endParaRPr>
          </a:p>
          <a:p>
            <a:pPr algn="just">
              <a:lnSpc>
                <a:spcPts val="5320"/>
              </a:lnSpc>
              <a:spcBef>
                <a:spcPct val="0"/>
              </a:spcBef>
            </a:pPr>
            <a:endParaRPr lang="en-US" sz="2500" dirty="0">
              <a:solidFill>
                <a:srgbClr val="FFFFFF"/>
              </a:solidFill>
              <a:latin typeface="Canva Sans Bold"/>
            </a:endParaRPr>
          </a:p>
        </p:txBody>
      </p:sp>
    </p:spTree>
  </p:cSld>
  <p:clrMapOvr>
    <a:masterClrMapping/>
  </p:clrMapOvr>
  <mc:AlternateContent xmlns:mc="http://schemas.openxmlformats.org/markup-compatibility/2006">
    <mc:Choice xmlns:p14="http://schemas.microsoft.com/office/powerpoint/2010/main" Requires="p14">
      <p:transition spd="slow" p14:dur="1250">
        <p:push dir="u"/>
      </p:transition>
    </mc:Choice>
    <mc:Fallback>
      <p:transition spd="slow">
        <p:push dir="u"/>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5D5B79"/>
        </a:solidFill>
        <a:effectLst/>
      </p:bgPr>
    </p:bg>
    <p:spTree>
      <p:nvGrpSpPr>
        <p:cNvPr id="1" name=""/>
        <p:cNvGrpSpPr/>
        <p:nvPr/>
      </p:nvGrpSpPr>
      <p:grpSpPr>
        <a:xfrm>
          <a:off x="0" y="0"/>
          <a:ext cx="0" cy="0"/>
          <a:chOff x="0" y="0"/>
          <a:chExt cx="0" cy="0"/>
        </a:xfrm>
      </p:grpSpPr>
      <p:sp>
        <p:nvSpPr>
          <p:cNvPr id="2" name="Freeform 2"/>
          <p:cNvSpPr/>
          <p:nvPr/>
        </p:nvSpPr>
        <p:spPr>
          <a:xfrm>
            <a:off x="12625824" y="3726896"/>
            <a:ext cx="5595699" cy="6373878"/>
          </a:xfrm>
          <a:custGeom>
            <a:avLst/>
            <a:gdLst/>
            <a:ahLst/>
            <a:cxnLst/>
            <a:rect l="l" t="t" r="r" b="b"/>
            <a:pathLst>
              <a:path w="5595699" h="6373878">
                <a:moveTo>
                  <a:pt x="0" y="0"/>
                </a:moveTo>
                <a:lnTo>
                  <a:pt x="5595698" y="0"/>
                </a:lnTo>
                <a:lnTo>
                  <a:pt x="5595698" y="6373879"/>
                </a:lnTo>
                <a:lnTo>
                  <a:pt x="0" y="637387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TextBox 3"/>
          <p:cNvSpPr txBox="1"/>
          <p:nvPr/>
        </p:nvSpPr>
        <p:spPr>
          <a:xfrm>
            <a:off x="652692" y="435558"/>
            <a:ext cx="11589765" cy="1329159"/>
          </a:xfrm>
          <a:prstGeom prst="rect">
            <a:avLst/>
          </a:prstGeom>
        </p:spPr>
        <p:txBody>
          <a:bodyPr lIns="0" tIns="0" rIns="0" bIns="0" rtlCol="0" anchor="t">
            <a:spAutoFit/>
          </a:bodyPr>
          <a:lstStyle/>
          <a:p>
            <a:pPr algn="ctr">
              <a:lnSpc>
                <a:spcPts val="10739"/>
              </a:lnSpc>
              <a:spcBef>
                <a:spcPct val="0"/>
              </a:spcBef>
            </a:pPr>
            <a:r>
              <a:rPr lang="en-US" sz="7670">
                <a:solidFill>
                  <a:srgbClr val="FFFFFF"/>
                </a:solidFill>
                <a:latin typeface="Inter Bold"/>
              </a:rPr>
              <a:t>INSIGHTS GENERATED</a:t>
            </a:r>
          </a:p>
        </p:txBody>
      </p:sp>
      <p:sp>
        <p:nvSpPr>
          <p:cNvPr id="4" name="TextBox 4"/>
          <p:cNvSpPr txBox="1"/>
          <p:nvPr/>
        </p:nvSpPr>
        <p:spPr>
          <a:xfrm>
            <a:off x="767104" y="2782639"/>
            <a:ext cx="12438477" cy="3183179"/>
          </a:xfrm>
          <a:prstGeom prst="rect">
            <a:avLst/>
          </a:prstGeom>
        </p:spPr>
        <p:txBody>
          <a:bodyPr lIns="0" tIns="0" rIns="0" bIns="0" rtlCol="0" anchor="t">
            <a:spAutoFit/>
          </a:bodyPr>
          <a:lstStyle/>
          <a:p>
            <a:pPr algn="just"/>
            <a:r>
              <a:rPr lang="en-US" sz="2700" dirty="0">
                <a:solidFill>
                  <a:srgbClr val="FFFFFF"/>
                </a:solidFill>
                <a:latin typeface="Canva Sans Bold"/>
              </a:rPr>
              <a:t>The second recipient is Computer software and hardware which shares 7% of total FDI. Telecommunication,, Construction Development , Automobile industry, Trade, Drugs and pharmaceuticals, Chemical ( Other than Fertilizers),Power, Construction, Hotel and tourism contribute around 7%,6%, 5%, 4.7%, 4%, 4%, 3%, 3%.</a:t>
            </a:r>
          </a:p>
          <a:p>
            <a:pPr algn="just">
              <a:lnSpc>
                <a:spcPts val="3780"/>
              </a:lnSpc>
            </a:pPr>
            <a:endParaRPr lang="en-US" sz="2700" dirty="0">
              <a:solidFill>
                <a:srgbClr val="FFFFFF"/>
              </a:solidFill>
              <a:latin typeface="Canva Sans Bold"/>
            </a:endParaRPr>
          </a:p>
          <a:p>
            <a:pPr algn="just">
              <a:lnSpc>
                <a:spcPts val="5460"/>
              </a:lnSpc>
              <a:spcBef>
                <a:spcPct val="0"/>
              </a:spcBef>
            </a:pPr>
            <a:endParaRPr lang="en-US" sz="2700" dirty="0">
              <a:solidFill>
                <a:srgbClr val="FFFFFF"/>
              </a:solidFill>
              <a:latin typeface="Canva Sans Bold"/>
            </a:endParaRPr>
          </a:p>
        </p:txBody>
      </p:sp>
      <p:grpSp>
        <p:nvGrpSpPr>
          <p:cNvPr id="5" name="Group 5"/>
          <p:cNvGrpSpPr/>
          <p:nvPr/>
        </p:nvGrpSpPr>
        <p:grpSpPr>
          <a:xfrm>
            <a:off x="252473" y="2839789"/>
            <a:ext cx="266812" cy="266812"/>
            <a:chOff x="0" y="0"/>
            <a:chExt cx="6350000" cy="6350000"/>
          </a:xfrm>
        </p:grpSpPr>
        <p:sp>
          <p:nvSpPr>
            <p:cNvPr id="6" name="Freeform 6"/>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txBody>
            <a:bodyPr/>
            <a:lstStyle/>
            <a:p>
              <a:endParaRPr lang="en-US"/>
            </a:p>
          </p:txBody>
        </p:sp>
      </p:grpSp>
      <p:grpSp>
        <p:nvGrpSpPr>
          <p:cNvPr id="7" name="Group 7"/>
          <p:cNvGrpSpPr/>
          <p:nvPr/>
        </p:nvGrpSpPr>
        <p:grpSpPr>
          <a:xfrm>
            <a:off x="252473" y="6032456"/>
            <a:ext cx="266812" cy="266812"/>
            <a:chOff x="0" y="0"/>
            <a:chExt cx="6350000" cy="6350000"/>
          </a:xfrm>
        </p:grpSpPr>
        <p:sp>
          <p:nvSpPr>
            <p:cNvPr id="8" name="Freeform 8"/>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txBody>
            <a:bodyPr/>
            <a:lstStyle/>
            <a:p>
              <a:endParaRPr lang="en-US"/>
            </a:p>
          </p:txBody>
        </p:sp>
      </p:grpSp>
      <p:sp>
        <p:nvSpPr>
          <p:cNvPr id="9" name="TextBox 9"/>
          <p:cNvSpPr txBox="1"/>
          <p:nvPr/>
        </p:nvSpPr>
        <p:spPr>
          <a:xfrm>
            <a:off x="767104" y="5975306"/>
            <a:ext cx="12686295" cy="1154162"/>
          </a:xfrm>
          <a:prstGeom prst="rect">
            <a:avLst/>
          </a:prstGeom>
        </p:spPr>
        <p:txBody>
          <a:bodyPr lIns="0" tIns="0" rIns="0" bIns="0" rtlCol="0" anchor="t">
            <a:spAutoFit/>
          </a:bodyPr>
          <a:lstStyle/>
          <a:p>
            <a:pPr algn="just">
              <a:spcBef>
                <a:spcPct val="0"/>
              </a:spcBef>
            </a:pPr>
            <a:r>
              <a:rPr lang="en-US" sz="2500" dirty="0">
                <a:solidFill>
                  <a:srgbClr val="FFFFFF"/>
                </a:solidFill>
                <a:latin typeface="Canva Sans Bold"/>
              </a:rPr>
              <a:t>There is very low interest towards sectors like Coir, Defence Industries, Mathematical, surveying and drawing Instruments, Coal Production and there are around 28 to 30 sectors where share is less than or equal to 1%.</a:t>
            </a:r>
          </a:p>
        </p:txBody>
      </p:sp>
    </p:spTree>
  </p:cSld>
  <p:clrMapOvr>
    <a:masterClrMapping/>
  </p:clrMapOvr>
  <mc:AlternateContent xmlns:mc="http://schemas.openxmlformats.org/markup-compatibility/2006">
    <mc:Choice xmlns:p14="http://schemas.microsoft.com/office/powerpoint/2010/main" Requires="p14">
      <p:transition spd="slow" p14:dur="1250">
        <p:push dir="u"/>
      </p:transition>
    </mc:Choice>
    <mc:Fallback>
      <p:transition spd="slow">
        <p:push dir="u"/>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403D64"/>
        </a:solidFill>
        <a:effectLst/>
      </p:bgPr>
    </p:bg>
    <p:spTree>
      <p:nvGrpSpPr>
        <p:cNvPr id="1" name=""/>
        <p:cNvGrpSpPr/>
        <p:nvPr/>
      </p:nvGrpSpPr>
      <p:grpSpPr>
        <a:xfrm>
          <a:off x="0" y="0"/>
          <a:ext cx="0" cy="0"/>
          <a:chOff x="0" y="0"/>
          <a:chExt cx="0" cy="0"/>
        </a:xfrm>
      </p:grpSpPr>
      <p:sp>
        <p:nvSpPr>
          <p:cNvPr id="7" name="Freeform 7"/>
          <p:cNvSpPr/>
          <p:nvPr/>
        </p:nvSpPr>
        <p:spPr>
          <a:xfrm>
            <a:off x="69638" y="33632"/>
            <a:ext cx="2975403" cy="3123761"/>
          </a:xfrm>
          <a:custGeom>
            <a:avLst/>
            <a:gdLst/>
            <a:ahLst/>
            <a:cxnLst/>
            <a:rect l="l" t="t" r="r" b="b"/>
            <a:pathLst>
              <a:path w="2975403" h="3123761">
                <a:moveTo>
                  <a:pt x="0" y="0"/>
                </a:moveTo>
                <a:lnTo>
                  <a:pt x="2975403" y="0"/>
                </a:lnTo>
                <a:lnTo>
                  <a:pt x="2975403" y="3123761"/>
                </a:lnTo>
                <a:lnTo>
                  <a:pt x="0" y="312376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8" name="Freeform 8"/>
          <p:cNvSpPr/>
          <p:nvPr/>
        </p:nvSpPr>
        <p:spPr>
          <a:xfrm>
            <a:off x="186478" y="7429500"/>
            <a:ext cx="2741722" cy="2626777"/>
          </a:xfrm>
          <a:custGeom>
            <a:avLst/>
            <a:gdLst/>
            <a:ahLst/>
            <a:cxnLst/>
            <a:rect l="l" t="t" r="r" b="b"/>
            <a:pathLst>
              <a:path w="2741722" h="2626777">
                <a:moveTo>
                  <a:pt x="0" y="0"/>
                </a:moveTo>
                <a:lnTo>
                  <a:pt x="2741722" y="0"/>
                </a:lnTo>
                <a:lnTo>
                  <a:pt x="2741722" y="2626777"/>
                </a:lnTo>
                <a:lnTo>
                  <a:pt x="0" y="262677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1" name="Freeform 11"/>
          <p:cNvSpPr/>
          <p:nvPr/>
        </p:nvSpPr>
        <p:spPr>
          <a:xfrm>
            <a:off x="16055819" y="6739111"/>
            <a:ext cx="2163234" cy="3572134"/>
          </a:xfrm>
          <a:custGeom>
            <a:avLst/>
            <a:gdLst/>
            <a:ahLst/>
            <a:cxnLst/>
            <a:rect l="l" t="t" r="r" b="b"/>
            <a:pathLst>
              <a:path w="2163234" h="3572134">
                <a:moveTo>
                  <a:pt x="0" y="0"/>
                </a:moveTo>
                <a:lnTo>
                  <a:pt x="2163234" y="0"/>
                </a:lnTo>
                <a:lnTo>
                  <a:pt x="2163234" y="3572134"/>
                </a:lnTo>
                <a:lnTo>
                  <a:pt x="0" y="357213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7" name="Freeform 17"/>
          <p:cNvSpPr/>
          <p:nvPr/>
        </p:nvSpPr>
        <p:spPr>
          <a:xfrm>
            <a:off x="16405436" y="33632"/>
            <a:ext cx="1464000" cy="2189392"/>
          </a:xfrm>
          <a:custGeom>
            <a:avLst/>
            <a:gdLst/>
            <a:ahLst/>
            <a:cxnLst/>
            <a:rect l="l" t="t" r="r" b="b"/>
            <a:pathLst>
              <a:path w="1464000" h="2189392">
                <a:moveTo>
                  <a:pt x="0" y="0"/>
                </a:moveTo>
                <a:lnTo>
                  <a:pt x="1464000" y="0"/>
                </a:lnTo>
                <a:lnTo>
                  <a:pt x="1464000" y="2189392"/>
                </a:lnTo>
                <a:lnTo>
                  <a:pt x="0" y="218939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8" name="TextBox 18"/>
          <p:cNvSpPr txBox="1"/>
          <p:nvPr/>
        </p:nvSpPr>
        <p:spPr>
          <a:xfrm>
            <a:off x="3578707" y="2843328"/>
            <a:ext cx="11130587" cy="4371744"/>
          </a:xfrm>
          <a:prstGeom prst="rect">
            <a:avLst/>
          </a:prstGeom>
        </p:spPr>
        <p:txBody>
          <a:bodyPr lIns="0" tIns="0" rIns="0" bIns="0" rtlCol="0" anchor="t">
            <a:spAutoFit/>
          </a:bodyPr>
          <a:lstStyle/>
          <a:p>
            <a:pPr marL="0" lvl="0" indent="0" algn="ctr">
              <a:lnSpc>
                <a:spcPts val="15462"/>
              </a:lnSpc>
              <a:spcBef>
                <a:spcPct val="0"/>
              </a:spcBef>
            </a:pPr>
            <a:r>
              <a:rPr lang="en-US" sz="14450" spc="-505">
                <a:solidFill>
                  <a:srgbClr val="FFFFFF"/>
                </a:solidFill>
                <a:latin typeface="Agrandir Bold"/>
              </a:rPr>
              <a:t>Thank you very much!</a:t>
            </a:r>
          </a:p>
        </p:txBody>
      </p:sp>
    </p:spTree>
  </p:cSld>
  <p:clrMapOvr>
    <a:masterClrMapping/>
  </p:clrMapOvr>
  <mc:AlternateContent xmlns:mc="http://schemas.openxmlformats.org/markup-compatibility/2006">
    <mc:Choice xmlns:p14="http://schemas.microsoft.com/office/powerpoint/2010/main" Requires="p14">
      <p:transition spd="slow" p14:dur="1250">
        <p:push dir="u"/>
      </p:transition>
    </mc:Choice>
    <mc:Fallback>
      <p:transition spd="slow">
        <p:push dir="u"/>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328</Words>
  <Application>Microsoft Office PowerPoint</Application>
  <PresentationFormat>Custom</PresentationFormat>
  <Paragraphs>18</Paragraphs>
  <Slides>9</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9</vt:i4>
      </vt:variant>
    </vt:vector>
  </HeadingPairs>
  <TitlesOfParts>
    <vt:vector size="20" baseType="lpstr">
      <vt:lpstr>League Spartan</vt:lpstr>
      <vt:lpstr>Arial</vt:lpstr>
      <vt:lpstr>Lora Bold</vt:lpstr>
      <vt:lpstr>Inter Bold</vt:lpstr>
      <vt:lpstr>Poppins Bold</vt:lpstr>
      <vt:lpstr>Calibri</vt:lpstr>
      <vt:lpstr>Poppins</vt:lpstr>
      <vt:lpstr>Anton</vt:lpstr>
      <vt:lpstr>Agrandir Bold</vt:lpstr>
      <vt:lpstr>Canva Sans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Fore</dc:title>
  <cp:lastModifiedBy>nitu alam</cp:lastModifiedBy>
  <cp:revision>2</cp:revision>
  <dcterms:created xsi:type="dcterms:W3CDTF">2006-08-16T00:00:00Z</dcterms:created>
  <dcterms:modified xsi:type="dcterms:W3CDTF">2024-03-24T20:35:19Z</dcterms:modified>
  <dc:identifier>DAGAcyDdzW4</dc:identifie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efa4170-0d19-0005-0004-bc88714345d2_Enabled">
    <vt:lpwstr>true</vt:lpwstr>
  </property>
  <property fmtid="{D5CDD505-2E9C-101B-9397-08002B2CF9AE}" pid="3" name="MSIP_Label_defa4170-0d19-0005-0004-bc88714345d2_SetDate">
    <vt:lpwstr>2024-03-24T20:35:17Z</vt:lpwstr>
  </property>
  <property fmtid="{D5CDD505-2E9C-101B-9397-08002B2CF9AE}" pid="4" name="MSIP_Label_defa4170-0d19-0005-0004-bc88714345d2_Method">
    <vt:lpwstr>Standard</vt:lpwstr>
  </property>
  <property fmtid="{D5CDD505-2E9C-101B-9397-08002B2CF9AE}" pid="5" name="MSIP_Label_defa4170-0d19-0005-0004-bc88714345d2_Name">
    <vt:lpwstr>defa4170-0d19-0005-0004-bc88714345d2</vt:lpwstr>
  </property>
  <property fmtid="{D5CDD505-2E9C-101B-9397-08002B2CF9AE}" pid="6" name="MSIP_Label_defa4170-0d19-0005-0004-bc88714345d2_SiteId">
    <vt:lpwstr>362fbd3a-2abf-4a05-bfa5-bb280e59d3df</vt:lpwstr>
  </property>
  <property fmtid="{D5CDD505-2E9C-101B-9397-08002B2CF9AE}" pid="7" name="MSIP_Label_defa4170-0d19-0005-0004-bc88714345d2_ActionId">
    <vt:lpwstr>cbbe581b-3328-4f57-8f44-e3c342657979</vt:lpwstr>
  </property>
  <property fmtid="{D5CDD505-2E9C-101B-9397-08002B2CF9AE}" pid="8" name="MSIP_Label_defa4170-0d19-0005-0004-bc88714345d2_ContentBits">
    <vt:lpwstr>0</vt:lpwstr>
  </property>
</Properties>
</file>